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</p:sldMasterIdLst>
  <p:notesMasterIdLst>
    <p:notesMasterId r:id="rId18"/>
  </p:notesMasterIdLst>
  <p:sldIdLst>
    <p:sldId id="371" r:id="rId3"/>
    <p:sldId id="416" r:id="rId4"/>
    <p:sldId id="434" r:id="rId5"/>
    <p:sldId id="431" r:id="rId6"/>
    <p:sldId id="430" r:id="rId7"/>
    <p:sldId id="422" r:id="rId8"/>
    <p:sldId id="423" r:id="rId9"/>
    <p:sldId id="415" r:id="rId10"/>
    <p:sldId id="417" r:id="rId11"/>
    <p:sldId id="418" r:id="rId12"/>
    <p:sldId id="405" r:id="rId13"/>
    <p:sldId id="420" r:id="rId14"/>
    <p:sldId id="429" r:id="rId15"/>
    <p:sldId id="425" r:id="rId16"/>
    <p:sldId id="41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441A4"/>
    <a:srgbClr val="130BAD"/>
    <a:srgbClr val="00823B"/>
    <a:srgbClr val="FF33CC"/>
    <a:srgbClr val="6A4C10"/>
    <a:srgbClr val="5A2C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65" autoAdjust="0"/>
    <p:restoredTop sz="93322" autoAdjust="0"/>
  </p:normalViewPr>
  <p:slideViewPr>
    <p:cSldViewPr>
      <p:cViewPr>
        <p:scale>
          <a:sx n="88" d="100"/>
          <a:sy n="88" d="100"/>
        </p:scale>
        <p:origin x="-660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D4375-1B8F-4A44-9CE5-941F21C1764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087C2-2F61-4AA4-83D0-EBE3EA372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7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87C2-2F61-4AA4-83D0-EBE3EA37226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87C2-2F61-4AA4-83D0-EBE3EA3722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87C2-2F61-4AA4-83D0-EBE3EA3722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87C2-2F61-4AA4-83D0-EBE3EA3722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87C2-2F61-4AA4-83D0-EBE3EA3722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800" b="1" i="1">
                <a:solidFill>
                  <a:schemeClr val="folHlink"/>
                </a:solidFill>
                <a:latin typeface="Trebuchet MS" charset="0"/>
              </a:rPr>
              <a:t>Network for Computational Nanotechnology (NCN)</a:t>
            </a:r>
          </a:p>
          <a:p>
            <a:pPr algn="ctr">
              <a:defRPr/>
            </a:pPr>
            <a:endParaRPr lang="en-US" altLang="ko-KR" sz="2800" b="1" i="1">
              <a:solidFill>
                <a:schemeClr val="folHlink"/>
              </a:solidFill>
              <a:latin typeface="Trebuchet MS" charset="0"/>
            </a:endParaRPr>
          </a:p>
        </p:txBody>
      </p:sp>
      <p:pic>
        <p:nvPicPr>
          <p:cNvPr id="6" name="Picture 13" descr="ncn-v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304641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nsf4c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i="1"/>
              <a:t>UC Berkeley, Univ.of Illinois, Norfolk State, Northwestern, Purdue, UTEP</a:t>
            </a:r>
            <a:endParaRPr lang="en-US" altLang="ko-KR" i="1"/>
          </a:p>
        </p:txBody>
      </p:sp>
      <p:pic>
        <p:nvPicPr>
          <p:cNvPr id="9" name="Picture 2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background.g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 descr="ncnnew_nanohub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ncnnew_nanohub_white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191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47800"/>
            <a:ext cx="41910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A36E5-E572-476E-9C99-3A0FD2AB61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C026-86B1-4591-95D2-66DC0082D9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D9DF5-AED9-4141-9666-17C5C70A57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5412-D01C-4A78-BA0A-E5EDBEA08E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theme" Target="../theme/theme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background-title.gif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</a:defRPr>
            </a:lvl1pPr>
          </a:lstStyle>
          <a:p>
            <a:pPr>
              <a:defRPr/>
            </a:pPr>
            <a:fld id="{263F748F-7537-4B89-AFEA-E5416FCAB9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4102" name="Picture 13" descr="nsf4c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0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background.gif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ncnnew_nanohub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 descr="ncnnew_nanohub_white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background-two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altLang="ko-K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pic>
        <p:nvPicPr>
          <p:cNvPr id="5126" name="Picture 13" descr="nsf4c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 userDrawn="1"/>
        </p:nvSpPr>
        <p:spPr bwMode="auto">
          <a:xfrm>
            <a:off x="1219200" y="6534150"/>
            <a:ext cx="1431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200">
                <a:latin typeface="Trebuchet MS" charset="0"/>
              </a:rPr>
              <a:t>Gerhard Klimeck</a:t>
            </a:r>
          </a:p>
        </p:txBody>
      </p:sp>
      <p:pic>
        <p:nvPicPr>
          <p:cNvPr id="5128" name="Picture 20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ncnnew_nanohub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3" descr="ncnnew_nanohub_white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Generation of Empirical Tight Binding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Parameters from </a:t>
            </a:r>
            <a:r>
              <a:rPr lang="en-US" sz="3200" i="1" dirty="0" err="1" smtClean="0">
                <a:solidFill>
                  <a:schemeClr val="tx1"/>
                </a:solidFill>
              </a:rPr>
              <a:t>ab</a:t>
            </a:r>
            <a:r>
              <a:rPr lang="en-US" sz="3200" i="1" dirty="0" smtClean="0">
                <a:solidFill>
                  <a:schemeClr val="tx1"/>
                </a:solidFill>
              </a:rPr>
              <a:t>-initio</a:t>
            </a:r>
            <a:r>
              <a:rPr lang="en-US" sz="3200" dirty="0" smtClean="0">
                <a:solidFill>
                  <a:schemeClr val="tx1"/>
                </a:solidFill>
              </a:rPr>
              <a:t> simulations</a:t>
            </a:r>
            <a:endParaRPr lang="en-US" sz="3200" b="1" dirty="0">
              <a:solidFill>
                <a:schemeClr val="tx1"/>
              </a:solidFill>
              <a:latin typeface="Helvetica" pitchFamily="-107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352800" y="3886200"/>
            <a:ext cx="5791200" cy="1752600"/>
          </a:xfrm>
        </p:spPr>
        <p:txBody>
          <a:bodyPr/>
          <a:lstStyle/>
          <a:p>
            <a:pPr algn="ctr">
              <a:buNone/>
            </a:pPr>
            <a:r>
              <a:rPr lang="en-US" sz="1800" dirty="0" err="1" smtClean="0"/>
              <a:t>Yaohua</a:t>
            </a:r>
            <a:r>
              <a:rPr lang="en-US" sz="1800" dirty="0" smtClean="0"/>
              <a:t> Tan, Michael </a:t>
            </a:r>
            <a:r>
              <a:rPr lang="en-US" sz="1800" dirty="0" err="1" smtClean="0"/>
              <a:t>Povolotskyi</a:t>
            </a:r>
            <a:r>
              <a:rPr lang="en-US" sz="1800" dirty="0" smtClean="0"/>
              <a:t>, </a:t>
            </a:r>
            <a:r>
              <a:rPr lang="en-US" sz="1800" dirty="0" err="1" smtClean="0"/>
              <a:t>Tillmann</a:t>
            </a:r>
            <a:r>
              <a:rPr lang="en-US" sz="1800" dirty="0" smtClean="0"/>
              <a:t> </a:t>
            </a:r>
            <a:r>
              <a:rPr lang="en-US" sz="1800" dirty="0" err="1" smtClean="0"/>
              <a:t>Kubis</a:t>
            </a:r>
            <a:r>
              <a:rPr lang="en-US" sz="1800" dirty="0" smtClean="0"/>
              <a:t>, Timothy B. Boykin* and Gerhard </a:t>
            </a:r>
            <a:r>
              <a:rPr lang="en-US" sz="1800" dirty="0" err="1" smtClean="0"/>
              <a:t>Klimeck</a:t>
            </a:r>
            <a:endParaRPr lang="en-US" sz="1800" dirty="0" smtClean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1800" dirty="0" smtClean="0">
                <a:ea typeface="ＭＳ Ｐゴシック" pitchFamily="34" charset="-128"/>
              </a:rPr>
              <a:t>Network for Computational Nanotechnology, Purdue University</a:t>
            </a:r>
          </a:p>
          <a:p>
            <a:pPr algn="ctr">
              <a:buNone/>
            </a:pPr>
            <a:r>
              <a:rPr lang="en-US" sz="1800" dirty="0" smtClean="0"/>
              <a:t>*Department of Electrical and computer Engineering, University of Alabama in Huntsville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structure of bulk </a:t>
            </a:r>
            <a:r>
              <a:rPr lang="en-US" altLang="zh-CN" dirty="0" err="1" smtClean="0"/>
              <a:t>MgO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115270"/>
            <a:ext cx="2133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sp3d5s* model with 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NNs coupling is used</a:t>
            </a:r>
            <a:endParaRPr lang="zh-CN" altLang="en-US" dirty="0"/>
          </a:p>
        </p:txBody>
      </p:sp>
      <p:pic>
        <p:nvPicPr>
          <p:cNvPr id="2050" name="Picture 2" descr="D:\Work\Tex\Office_File\2012_05_14_report\IWCE_Slides\figure\MgO_DFT_vs_TB_spds4.png"/>
          <p:cNvPicPr>
            <a:picLocks noChangeAspect="1" noChangeArrowheads="1"/>
          </p:cNvPicPr>
          <p:nvPr/>
        </p:nvPicPr>
        <p:blipFill>
          <a:blip r:embed="rId2" cstate="print"/>
          <a:srcRect l="1740" t="6124" r="8236" b="4662"/>
          <a:stretch>
            <a:fillRect/>
          </a:stretch>
        </p:blipFill>
        <p:spPr bwMode="auto">
          <a:xfrm>
            <a:off x="2895600" y="1752600"/>
            <a:ext cx="5257800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447800"/>
            <a:ext cx="2743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Application to new material </a:t>
            </a:r>
            <a:r>
              <a:rPr lang="en-US" altLang="zh-CN" dirty="0" err="1" smtClean="0"/>
              <a:t>MgO</a:t>
            </a:r>
            <a:r>
              <a:rPr lang="en-US" altLang="zh-CN" dirty="0" smtClean="0"/>
              <a:t>. </a:t>
            </a:r>
          </a:p>
          <a:p>
            <a:pPr algn="ctr"/>
            <a:r>
              <a:rPr lang="en-US" altLang="zh-CN" dirty="0" smtClean="0"/>
              <a:t>(No existing reasonable parameters.)</a:t>
            </a:r>
          </a:p>
        </p:txBody>
      </p:sp>
      <p:pic>
        <p:nvPicPr>
          <p:cNvPr id="5122" name="Picture 2" descr="D:\Work\Tex\Office_File\2012_05_14_report\IWCE_Slides\figure\NACL_unit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637" y="4279752"/>
            <a:ext cx="1755163" cy="1816248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9" name="Rectangle 8"/>
          <p:cNvSpPr/>
          <p:nvPr/>
        </p:nvSpPr>
        <p:spPr>
          <a:xfrm>
            <a:off x="3581400" y="1828800"/>
            <a:ext cx="4495800" cy="762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3581400" y="4191000"/>
            <a:ext cx="4495800" cy="18288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4572000"/>
            <a:ext cx="4495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Most of the important bands agree with the DFT result!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Codes\MatlabFile\AbinitioMapping_ABINIT\Si_Shear001\Strain_shear_cb_new_nolabel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3942011" cy="3600000"/>
          </a:xfrm>
          <a:prstGeom prst="rect">
            <a:avLst/>
          </a:prstGeom>
          <a:noFill/>
        </p:spPr>
      </p:pic>
      <p:pic>
        <p:nvPicPr>
          <p:cNvPr id="2052" name="Picture 4" descr="D:\Work\Codes\MatlabFile\AbinitioMapping_ABINIT\Si_Shear001\Strain_shear_vb_new_nolabel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67000"/>
            <a:ext cx="3942011" cy="3600000"/>
          </a:xfrm>
          <a:prstGeom prst="rect">
            <a:avLst/>
          </a:prstGeom>
          <a:noFill/>
        </p:spPr>
      </p:pic>
      <p:pic>
        <p:nvPicPr>
          <p:cNvPr id="7" name="Picture 3" descr="C:\Documents and Settings\tyh\Desktop\Presentation\Strain_shear_vb_new.png"/>
          <p:cNvPicPr>
            <a:picLocks noChangeAspect="1" noChangeArrowheads="1"/>
          </p:cNvPicPr>
          <p:nvPr/>
        </p:nvPicPr>
        <p:blipFill>
          <a:blip r:embed="rId5" cstate="print"/>
          <a:srcRect l="36735" t="31838" r="40064" b="44960"/>
          <a:stretch>
            <a:fillRect/>
          </a:stretch>
        </p:blipFill>
        <p:spPr bwMode="auto">
          <a:xfrm>
            <a:off x="6248400" y="2971800"/>
            <a:ext cx="914400" cy="76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Strained Silicon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7620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biaxial strain (                                               )</a:t>
            </a:r>
          </a:p>
          <a:p>
            <a:r>
              <a:rPr lang="en-US" altLang="zh-CN" b="1" dirty="0" smtClean="0"/>
              <a:t>Strain dependent basis functions</a:t>
            </a:r>
          </a:p>
          <a:p>
            <a:endParaRPr lang="en-US" altLang="zh-CN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0" y="2362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Energy of conduction bands under Biaxial strain </a:t>
            </a:r>
            <a:endParaRPr lang="zh-CN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2362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Energy of valence bands under Biaxial strain </a:t>
            </a:r>
            <a:endParaRPr lang="zh-CN" altLang="en-US" sz="1600" dirty="0"/>
          </a:p>
        </p:txBody>
      </p:sp>
      <p:pic>
        <p:nvPicPr>
          <p:cNvPr id="4" name="Picture 2" descr="C:\Users\tanyaohua\Downloads\CodeCogsEq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1371600"/>
            <a:ext cx="2837934" cy="304800"/>
          </a:xfrm>
          <a:prstGeom prst="rect">
            <a:avLst/>
          </a:prstGeom>
          <a:noFill/>
        </p:spPr>
      </p:pic>
      <p:pic>
        <p:nvPicPr>
          <p:cNvPr id="1029" name="Picture 5" descr="C:\Documents and Settings\tyh\Desktop\Presentation\Strain_shear_cb_new.png"/>
          <p:cNvPicPr>
            <a:picLocks noChangeAspect="1" noChangeArrowheads="1"/>
          </p:cNvPicPr>
          <p:nvPr/>
        </p:nvPicPr>
        <p:blipFill>
          <a:blip r:embed="rId7" cstate="print"/>
          <a:srcRect l="38333" t="37474" r="40000" b="38278"/>
          <a:stretch>
            <a:fillRect/>
          </a:stretch>
        </p:blipFill>
        <p:spPr bwMode="auto">
          <a:xfrm>
            <a:off x="1676400" y="4800600"/>
            <a:ext cx="990600" cy="838200"/>
          </a:xfrm>
          <a:prstGeom prst="rect">
            <a:avLst/>
          </a:prstGeom>
          <a:noFill/>
        </p:spPr>
      </p:pic>
      <p:pic>
        <p:nvPicPr>
          <p:cNvPr id="17" name="Picture 3" descr="C:\Documents and Settings\tyh\Desktop\Presentation\Strain_shear_vb_new.png"/>
          <p:cNvPicPr>
            <a:picLocks noChangeAspect="1" noChangeArrowheads="1"/>
          </p:cNvPicPr>
          <p:nvPr/>
        </p:nvPicPr>
        <p:blipFill>
          <a:blip r:embed="rId5" cstate="print"/>
          <a:srcRect l="36735" t="8636" r="38130" b="68162"/>
          <a:stretch>
            <a:fillRect/>
          </a:stretch>
        </p:blipFill>
        <p:spPr bwMode="auto">
          <a:xfrm>
            <a:off x="6248400" y="4953000"/>
            <a:ext cx="990600" cy="762000"/>
          </a:xfrm>
          <a:prstGeom prst="rect">
            <a:avLst/>
          </a:prstGeom>
          <a:noFill/>
        </p:spPr>
      </p:pic>
      <p:pic>
        <p:nvPicPr>
          <p:cNvPr id="18" name="Picture 5" descr="C:\Documents and Settings\tyh\Desktop\Presentation\Strain_shear_cb_new.png"/>
          <p:cNvPicPr>
            <a:picLocks noChangeAspect="1" noChangeArrowheads="1"/>
          </p:cNvPicPr>
          <p:nvPr/>
        </p:nvPicPr>
        <p:blipFill>
          <a:blip r:embed="rId7" cstate="print"/>
          <a:srcRect l="38333" t="61722" r="43333" b="14030"/>
          <a:stretch>
            <a:fillRect/>
          </a:stretch>
        </p:blipFill>
        <p:spPr bwMode="auto">
          <a:xfrm>
            <a:off x="1828800" y="29718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4" descr="C:\Users\tanyaohua\Downloads\CodeCogsEqnbasis.png"/>
          <p:cNvPicPr>
            <a:picLocks noChangeAspect="1" noChangeArrowheads="1"/>
          </p:cNvPicPr>
          <p:nvPr/>
        </p:nvPicPr>
        <p:blipFill>
          <a:blip r:embed="rId8" cstate="print"/>
          <a:srcRect l="27430"/>
          <a:stretch>
            <a:fillRect/>
          </a:stretch>
        </p:blipFill>
        <p:spPr bwMode="auto">
          <a:xfrm>
            <a:off x="4267200" y="1600200"/>
            <a:ext cx="3733800" cy="31670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981200" y="3352800"/>
            <a:ext cx="4876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The behavior of strained Silicon are accurately reproduced!</a:t>
            </a:r>
            <a:endParaRPr lang="zh-CN" altLang="en-US" sz="2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6C026-86B1-4591-95D2-66DC0082D902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609600" y="1783140"/>
            <a:ext cx="6781800" cy="33855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/>
              <a:t>We develop a method </a:t>
            </a:r>
            <a:r>
              <a:rPr lang="en-US" altLang="zh-CN" b="1" dirty="0" smtClean="0">
                <a:solidFill>
                  <a:schemeClr val="tx1"/>
                </a:solidFill>
              </a:rPr>
              <a:t>Generating TB Parameters from </a:t>
            </a:r>
            <a:r>
              <a:rPr lang="en-US" altLang="zh-CN" b="1" i="1" dirty="0" err="1" smtClean="0">
                <a:solidFill>
                  <a:schemeClr val="tx1"/>
                </a:solidFill>
              </a:rPr>
              <a:t>ab</a:t>
            </a:r>
            <a:r>
              <a:rPr lang="en-US" altLang="zh-CN" b="1" i="1" dirty="0" smtClean="0">
                <a:solidFill>
                  <a:schemeClr val="tx1"/>
                </a:solidFill>
              </a:rPr>
              <a:t>-initio</a:t>
            </a:r>
            <a:r>
              <a:rPr lang="en-US" altLang="zh-CN" b="1" dirty="0" smtClean="0">
                <a:solidFill>
                  <a:schemeClr val="tx1"/>
                </a:solidFill>
              </a:rPr>
              <a:t> simulations</a:t>
            </a:r>
          </a:p>
          <a:p>
            <a:endParaRPr lang="en-US" altLang="zh-CN" sz="2000" b="1" dirty="0" smtClean="0"/>
          </a:p>
          <a:p>
            <a:pPr marL="444500" indent="-266700">
              <a:buFont typeface="Wingdings" pitchFamily="2" charset="2"/>
              <a:buChar char="Ø"/>
            </a:pPr>
            <a:r>
              <a:rPr lang="en-US" altLang="zh-CN" sz="2000" dirty="0" smtClean="0">
                <a:sym typeface="Wingdings" pitchFamily="2" charset="2"/>
              </a:rPr>
              <a:t>Works for typical semiconductors like Si;</a:t>
            </a:r>
          </a:p>
          <a:p>
            <a:pPr marL="444500" indent="-266700">
              <a:buFont typeface="Wingdings" pitchFamily="2" charset="2"/>
              <a:buChar char="Ø"/>
            </a:pPr>
            <a:endParaRPr lang="en-US" altLang="zh-CN" sz="2000" dirty="0" smtClean="0">
              <a:sym typeface="Wingdings" pitchFamily="2" charset="2"/>
            </a:endParaRPr>
          </a:p>
          <a:p>
            <a:pPr marL="444500" indent="-266700">
              <a:buFont typeface="Wingdings" pitchFamily="2" charset="2"/>
              <a:buChar char="Ø"/>
            </a:pPr>
            <a:r>
              <a:rPr lang="en-US" altLang="zh-CN" sz="2000" dirty="0" smtClean="0">
                <a:sym typeface="Wingdings" pitchFamily="2" charset="2"/>
              </a:rPr>
              <a:t> Provides basis functions and TB </a:t>
            </a:r>
            <a:r>
              <a:rPr lang="en-US" altLang="zh-CN" sz="2000" dirty="0" err="1" smtClean="0">
                <a:sym typeface="Wingdings" pitchFamily="2" charset="2"/>
              </a:rPr>
              <a:t>eigen</a:t>
            </a:r>
            <a:r>
              <a:rPr lang="en-US" altLang="zh-CN" sz="2000" dirty="0" smtClean="0">
                <a:sym typeface="Wingdings" pitchFamily="2" charset="2"/>
              </a:rPr>
              <a:t> functions.</a:t>
            </a:r>
          </a:p>
          <a:p>
            <a:pPr marL="444500" indent="-266700">
              <a:buFont typeface="Wingdings" pitchFamily="2" charset="2"/>
              <a:buChar char="Ø"/>
            </a:pPr>
            <a:endParaRPr lang="en-US" altLang="zh-CN" sz="2000" dirty="0" smtClean="0">
              <a:sym typeface="Wingdings" pitchFamily="2" charset="2"/>
            </a:endParaRPr>
          </a:p>
          <a:p>
            <a:pPr marL="444500" indent="-266700">
              <a:buFont typeface="Wingdings" pitchFamily="2" charset="2"/>
              <a:buChar char="Ø"/>
            </a:pPr>
            <a:r>
              <a:rPr lang="en-US" altLang="zh-CN" sz="2000" dirty="0" smtClean="0">
                <a:sym typeface="Wingdings" pitchFamily="2" charset="2"/>
              </a:rPr>
              <a:t>Works for new materials like </a:t>
            </a:r>
            <a:r>
              <a:rPr lang="en-US" altLang="zh-CN" sz="2000" dirty="0" err="1" smtClean="0">
                <a:sym typeface="Wingdings" pitchFamily="2" charset="2"/>
              </a:rPr>
              <a:t>MgO</a:t>
            </a:r>
            <a:r>
              <a:rPr lang="en-US" altLang="zh-CN" sz="2000" dirty="0" smtClean="0">
                <a:sym typeface="Wingdings" pitchFamily="2" charset="2"/>
              </a:rPr>
              <a:t>;</a:t>
            </a:r>
          </a:p>
          <a:p>
            <a:pPr marL="444500" indent="-266700">
              <a:buFont typeface="Wingdings" pitchFamily="2" charset="2"/>
              <a:buChar char="Ø"/>
            </a:pPr>
            <a:endParaRPr lang="en-US" altLang="zh-CN" sz="2000" dirty="0" smtClean="0">
              <a:sym typeface="Wingdings" pitchFamily="2" charset="2"/>
            </a:endParaRPr>
          </a:p>
          <a:p>
            <a:pPr marL="444500" indent="-266700">
              <a:buFont typeface="Wingdings" pitchFamily="2" charset="2"/>
              <a:buChar char="Ø"/>
            </a:pPr>
            <a:r>
              <a:rPr lang="en-US" altLang="zh-CN" sz="2000" dirty="0" smtClean="0">
                <a:sym typeface="Wingdings" pitchFamily="2" charset="2"/>
              </a:rPr>
              <a:t>Works for more complicated materials like Strained Si.</a:t>
            </a:r>
          </a:p>
          <a:p>
            <a:pPr marL="444500" indent="-26670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3276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Thanks!</a:t>
            </a:r>
            <a:endParaRPr lang="zh-CN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 TB Parameters</a:t>
            </a:r>
            <a:endParaRPr lang="zh-CN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1635760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Parameter</a:t>
                      </a:r>
                      <a:r>
                        <a:rPr lang="en-US" altLang="zh-CN" baseline="0" dirty="0" smtClean="0"/>
                        <a:t>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Value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Parameter</a:t>
                      </a:r>
                      <a:r>
                        <a:rPr lang="en-US" altLang="zh-CN" baseline="0" dirty="0" smtClean="0"/>
                        <a:t>s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Value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altLang="zh-CN" i="1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zh-CN" altLang="en-US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3.3219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baseline="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zh-CN" i="1" baseline="-25000" dirty="0" err="1" smtClean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l-GR" altLang="zh-CN" b="0" i="1" baseline="-250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endParaRPr lang="zh-CN" altLang="en-US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-2.1014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altLang="zh-CN" i="1" baseline="-25000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zh-CN" altLang="en-US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11.4168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zh-CN" b="0" i="1" baseline="-25000" dirty="0" smtClean="0">
                          <a:solidFill>
                            <a:schemeClr val="tx1"/>
                          </a:solidFill>
                        </a:rPr>
                        <a:t>s*d</a:t>
                      </a:r>
                      <a:r>
                        <a:rPr lang="el-GR" altLang="zh-CN" b="0" i="1" baseline="-250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endParaRPr lang="zh-CN" altLang="en-US" b="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-0.3168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altLang="zh-CN" i="1" baseline="-25000" dirty="0" smtClean="0">
                          <a:solidFill>
                            <a:schemeClr val="tx1"/>
                          </a:solidFill>
                        </a:rPr>
                        <a:t>s*</a:t>
                      </a:r>
                      <a:endParaRPr lang="zh-CN" altLang="en-US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24.1262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zh-CN" i="1" baseline="-25000" dirty="0" err="1" smtClean="0">
                          <a:solidFill>
                            <a:schemeClr val="tx1"/>
                          </a:solidFill>
                        </a:rPr>
                        <a:t>pp</a:t>
                      </a:r>
                      <a:r>
                        <a:rPr lang="el-GR" altLang="zh-CN" i="1" baseline="-250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endParaRPr lang="zh-CN" altLang="en-US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3.7130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altLang="zh-CN" i="1" baseline="-250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24.1313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zh-CN" i="1" baseline="-25000" dirty="0" err="1" smtClean="0">
                          <a:solidFill>
                            <a:schemeClr val="tx1"/>
                          </a:solidFill>
                        </a:rPr>
                        <a:t>pp</a:t>
                      </a:r>
                      <a:r>
                        <a:rPr lang="el-GR" altLang="zh-CN" i="1" baseline="-25000" dirty="0" smtClean="0">
                          <a:solidFill>
                            <a:schemeClr val="tx1"/>
                          </a:solidFill>
                        </a:rPr>
                        <a:t>π</a:t>
                      </a:r>
                      <a:endParaRPr lang="zh-CN" altLang="en-US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-1.4575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i="1" dirty="0" smtClean="0">
                          <a:solidFill>
                            <a:schemeClr val="tx1"/>
                          </a:solidFill>
                        </a:rPr>
                        <a:t>∆</a:t>
                      </a:r>
                      <a:r>
                        <a:rPr lang="en-US" altLang="zh-CN" i="1" baseline="-25000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endParaRPr lang="zh-CN" altLang="en-US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0.0183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zh-CN" i="1" baseline="-25000" dirty="0" err="1" smtClean="0">
                          <a:solidFill>
                            <a:schemeClr val="tx1"/>
                          </a:solidFill>
                        </a:rPr>
                        <a:t>pd</a:t>
                      </a:r>
                      <a:r>
                        <a:rPr lang="el-GR" altLang="zh-CN" i="1" baseline="-250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endParaRPr lang="zh-CN" altLang="en-US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-1.9827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zh-CN" i="1" baseline="-25000" dirty="0" err="1" smtClean="0">
                          <a:solidFill>
                            <a:schemeClr val="tx1"/>
                          </a:solidFill>
                        </a:rPr>
                        <a:t>ss</a:t>
                      </a:r>
                      <a:r>
                        <a:rPr lang="el-GR" altLang="zh-CN" i="1" baseline="-250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endParaRPr lang="zh-CN" altLang="en-US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-2.0060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baseline="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zh-CN" i="1" baseline="-25000" dirty="0" err="1" smtClean="0">
                          <a:solidFill>
                            <a:schemeClr val="tx1"/>
                          </a:solidFill>
                        </a:rPr>
                        <a:t>pd</a:t>
                      </a:r>
                      <a:r>
                        <a:rPr lang="el-GR" altLang="zh-CN" i="1" baseline="-25000" dirty="0" smtClean="0">
                          <a:solidFill>
                            <a:schemeClr val="tx1"/>
                          </a:solidFill>
                        </a:rPr>
                        <a:t>π</a:t>
                      </a:r>
                      <a:endParaRPr lang="zh-CN" altLang="en-US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2.2269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zh-CN" b="0" i="1" baseline="-25000" dirty="0" smtClean="0">
                          <a:solidFill>
                            <a:schemeClr val="tx1"/>
                          </a:solidFill>
                        </a:rPr>
                        <a:t>s* s*</a:t>
                      </a:r>
                      <a:r>
                        <a:rPr lang="el-GR" altLang="zh-CN" b="0" i="1" baseline="-250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endParaRPr lang="zh-CN" altLang="en-US" b="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 -1.9115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zh-CN" i="1" baseline="-25000" dirty="0" err="1" smtClean="0">
                          <a:solidFill>
                            <a:schemeClr val="tx1"/>
                          </a:solidFill>
                        </a:rPr>
                        <a:t>dd</a:t>
                      </a:r>
                      <a:r>
                        <a:rPr lang="el-GR" altLang="zh-CN" i="1" baseline="-250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endParaRPr lang="zh-CN" altLang="en-US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-3.2916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1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zh-CN" b="0" i="1" baseline="-25000" dirty="0" err="1" smtClean="0">
                          <a:solidFill>
                            <a:schemeClr val="tx1"/>
                          </a:solidFill>
                        </a:rPr>
                        <a:t>ss</a:t>
                      </a:r>
                      <a:r>
                        <a:rPr lang="en-US" altLang="zh-CN" b="0" i="1" baseline="-250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l-GR" altLang="zh-CN" b="0" i="1" baseline="-250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endParaRPr lang="zh-CN" altLang="en-US" b="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 -0.2093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zh-CN" i="1" baseline="-25000" dirty="0" err="1" smtClean="0">
                          <a:solidFill>
                            <a:schemeClr val="tx1"/>
                          </a:solidFill>
                        </a:rPr>
                        <a:t>dd</a:t>
                      </a:r>
                      <a:r>
                        <a:rPr lang="el-GR" altLang="zh-CN" i="1" baseline="-25000" dirty="0" smtClean="0">
                          <a:solidFill>
                            <a:schemeClr val="tx1"/>
                          </a:solidFill>
                        </a:rPr>
                        <a:t>π</a:t>
                      </a:r>
                      <a:endParaRPr lang="zh-CN" altLang="en-US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4.0617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1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zh-CN" b="0" i="1" baseline="-25000" dirty="0" err="1" smtClean="0">
                          <a:solidFill>
                            <a:schemeClr val="tx1"/>
                          </a:solidFill>
                        </a:rPr>
                        <a:t>sp</a:t>
                      </a:r>
                      <a:r>
                        <a:rPr lang="el-GR" altLang="zh-CN" b="0" i="1" baseline="-250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endParaRPr lang="zh-CN" altLang="en-US" b="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2.4967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zh-CN" i="1" baseline="-25000" dirty="0" err="1" smtClean="0">
                          <a:solidFill>
                            <a:schemeClr val="tx1"/>
                          </a:solidFill>
                        </a:rPr>
                        <a:t>dd</a:t>
                      </a:r>
                      <a:r>
                        <a:rPr lang="el-GR" altLang="zh-CN" i="1" baseline="-25000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endParaRPr lang="zh-CN" altLang="en-US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-2.2975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zh-CN" b="0" i="1" baseline="-25000" dirty="0" smtClean="0">
                          <a:solidFill>
                            <a:schemeClr val="tx1"/>
                          </a:solidFill>
                        </a:rPr>
                        <a:t>s*p</a:t>
                      </a:r>
                      <a:r>
                        <a:rPr lang="el-GR" altLang="zh-CN" b="0" i="1" baseline="-250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endParaRPr lang="zh-CN" altLang="en-US" b="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1.9978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6C026-86B1-4591-95D2-66DC0082D902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Appendix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128" t="14263" r="4255" b="14421"/>
          <a:stretch>
            <a:fillRect/>
          </a:stretch>
        </p:blipFill>
        <p:spPr bwMode="auto">
          <a:xfrm>
            <a:off x="1066800" y="3276600"/>
            <a:ext cx="6553200" cy="7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6349" t="13794" r="3175" b="17237"/>
          <a:stretch>
            <a:fillRect/>
          </a:stretch>
        </p:blipFill>
        <p:spPr bwMode="auto">
          <a:xfrm>
            <a:off x="2133600" y="4419600"/>
            <a:ext cx="4191000" cy="36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4706" t="17690" r="4706" b="11551"/>
          <a:stretch>
            <a:fillRect/>
          </a:stretch>
        </p:blipFill>
        <p:spPr bwMode="auto">
          <a:xfrm>
            <a:off x="1600200" y="4724400"/>
            <a:ext cx="586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5479" t="13698" r="4110" b="17808"/>
          <a:stretch>
            <a:fillRect/>
          </a:stretch>
        </p:blipFill>
        <p:spPr bwMode="auto">
          <a:xfrm>
            <a:off x="1828800" y="1752600"/>
            <a:ext cx="4648200" cy="35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1124" r="1124" b="4869"/>
          <a:stretch>
            <a:fillRect/>
          </a:stretch>
        </p:blipFill>
        <p:spPr bwMode="auto">
          <a:xfrm>
            <a:off x="1219200" y="2057400"/>
            <a:ext cx="6248400" cy="79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1371600"/>
            <a:ext cx="3429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Basis functions definition: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038600"/>
            <a:ext cx="3429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transform matrix </a:t>
            </a:r>
            <a:r>
              <a:rPr lang="en-US" altLang="zh-CN" i="1" dirty="0" smtClean="0"/>
              <a:t>U: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895600"/>
            <a:ext cx="3429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TB Bloch functions:</a:t>
            </a:r>
            <a:endParaRPr lang="zh-CN" alt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 l="2857" t="17090" b="-2540"/>
          <a:stretch>
            <a:fillRect/>
          </a:stretch>
        </p:blipFill>
        <p:spPr bwMode="auto">
          <a:xfrm>
            <a:off x="1600200" y="5745480"/>
            <a:ext cx="2514600" cy="36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 l="7175" t="23529" r="3139" b="17647"/>
          <a:stretch>
            <a:fillRect/>
          </a:stretch>
        </p:blipFill>
        <p:spPr bwMode="auto">
          <a:xfrm>
            <a:off x="1752600" y="6126480"/>
            <a:ext cx="175260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 cstate="print"/>
          <a:srcRect l="2381" t="12308" r="4762" b="26154"/>
          <a:stretch>
            <a:fillRect/>
          </a:stretch>
        </p:blipFill>
        <p:spPr bwMode="auto">
          <a:xfrm>
            <a:off x="4419600" y="5897880"/>
            <a:ext cx="2514600" cy="32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57200" y="5334000"/>
            <a:ext cx="3429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/>
              <a:t>basis transformation: </a:t>
            </a:r>
            <a:endParaRPr lang="zh-CN" alt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6C026-86B1-4591-95D2-66DC0082D902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574088" cy="520700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pic>
        <p:nvPicPr>
          <p:cNvPr id="25" name="Picture 4" descr="road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554278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867400" y="1905000"/>
            <a:ext cx="3048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1441A4"/>
                </a:solidFill>
              </a:rPr>
              <a:t>Nano</a:t>
            </a:r>
            <a:r>
              <a:rPr lang="en-US" altLang="zh-CN" b="1" dirty="0" smtClean="0">
                <a:solidFill>
                  <a:srgbClr val="1441A4"/>
                </a:solidFill>
              </a:rPr>
              <a:t> electronic devices 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1441A4"/>
                </a:solidFill>
              </a:rPr>
              <a:t>complicated 2D/3D </a:t>
            </a:r>
            <a:r>
              <a:rPr lang="en-US" altLang="zh-CN" b="1" dirty="0" smtClean="0">
                <a:solidFill>
                  <a:srgbClr val="1441A4"/>
                </a:solidFill>
              </a:rPr>
              <a:t>geometries;</a:t>
            </a:r>
            <a:endParaRPr lang="en-US" altLang="zh-CN" b="1" dirty="0" smtClean="0">
              <a:solidFill>
                <a:srgbClr val="1441A4"/>
              </a:solidFill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1441A4"/>
                </a:solidFill>
              </a:rPr>
              <a:t>10000 ~ 10 million atoms in the active </a:t>
            </a:r>
            <a:r>
              <a:rPr lang="en-US" altLang="zh-CN" b="1" dirty="0" smtClean="0">
                <a:solidFill>
                  <a:srgbClr val="1441A4"/>
                </a:solidFill>
              </a:rPr>
              <a:t>domain;</a:t>
            </a:r>
            <a:endParaRPr lang="en-US" altLang="zh-CN" b="1" dirty="0" smtClean="0">
              <a:solidFill>
                <a:srgbClr val="1441A4"/>
              </a:solidFill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1441A4"/>
                </a:solidFill>
              </a:rPr>
              <a:t>many materials are </a:t>
            </a:r>
            <a:r>
              <a:rPr lang="en-US" altLang="zh-CN" b="1" dirty="0" smtClean="0">
                <a:solidFill>
                  <a:srgbClr val="1441A4"/>
                </a:solidFill>
              </a:rPr>
              <a:t>used.</a:t>
            </a:r>
            <a:endParaRPr lang="zh-CN" altLang="en-US" b="1" dirty="0">
              <a:solidFill>
                <a:srgbClr val="1441A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5257800"/>
            <a:ext cx="5562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/>
              <a:t>Candidate methods for device-level simulations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i="1" dirty="0" smtClean="0"/>
              <a:t> </a:t>
            </a:r>
            <a:r>
              <a:rPr lang="en-US" altLang="zh-CN" b="1" i="1" dirty="0" err="1" smtClean="0"/>
              <a:t>Ab</a:t>
            </a:r>
            <a:r>
              <a:rPr lang="en-US" altLang="zh-CN" b="1" i="1" dirty="0" smtClean="0"/>
              <a:t>-initio </a:t>
            </a:r>
            <a:r>
              <a:rPr lang="en-US" altLang="zh-CN" b="1" dirty="0" smtClean="0"/>
              <a:t>methods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Empirical methods </a:t>
            </a:r>
          </a:p>
          <a:p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altLang="zh-CN" b="1" dirty="0" smtClean="0"/>
              <a:t>efficiency should be considered 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438400" y="4126677"/>
            <a:ext cx="1143000" cy="1600200"/>
          </a:xfrm>
          <a:prstGeom prst="rect">
            <a:avLst/>
          </a:prstGeom>
          <a:solidFill>
            <a:srgbClr val="FFFF00">
              <a:alpha val="74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Notched Right Arrow 33"/>
          <p:cNvSpPr/>
          <p:nvPr/>
        </p:nvSpPr>
        <p:spPr>
          <a:xfrm rot="4800000">
            <a:off x="1338490" y="3678191"/>
            <a:ext cx="3044018" cy="238360"/>
          </a:xfrm>
          <a:prstGeom prst="notchedRightArrow">
            <a:avLst>
              <a:gd name="adj1" fmla="val 50000"/>
              <a:gd name="adj2" fmla="val 114294"/>
            </a:avLst>
          </a:prstGeom>
          <a:solidFill>
            <a:srgbClr val="130BAD"/>
          </a:solidFill>
          <a:ln>
            <a:solidFill>
              <a:srgbClr val="130BA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Notched Right Arrow 32"/>
          <p:cNvSpPr/>
          <p:nvPr/>
        </p:nvSpPr>
        <p:spPr>
          <a:xfrm rot="2580000">
            <a:off x="2799103" y="3595262"/>
            <a:ext cx="4062847" cy="248046"/>
          </a:xfrm>
          <a:prstGeom prst="notchedRightArrow">
            <a:avLst>
              <a:gd name="adj1" fmla="val 50000"/>
              <a:gd name="adj2" fmla="val 93432"/>
            </a:avLst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574088" cy="520700"/>
          </a:xfrm>
        </p:spPr>
        <p:txBody>
          <a:bodyPr/>
          <a:lstStyle/>
          <a:p>
            <a:r>
              <a:rPr lang="en-US" altLang="zh-CN" dirty="0" smtClean="0"/>
              <a:t>simulation </a:t>
            </a:r>
            <a:r>
              <a:rPr lang="en-US" altLang="zh-CN" smtClean="0"/>
              <a:t>time and accuracy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579393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Simulation time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468470"/>
            <a:ext cx="3657600" cy="64633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Error </a:t>
            </a:r>
          </a:p>
          <a:p>
            <a:pPr algn="ctr"/>
            <a:r>
              <a:rPr lang="en-US" altLang="zh-CN" b="1" dirty="0" smtClean="0"/>
              <a:t> </a:t>
            </a:r>
            <a:r>
              <a:rPr lang="en-US" altLang="zh-CN" dirty="0" smtClean="0"/>
              <a:t>(compared with Experiment)</a:t>
            </a:r>
            <a:endParaRPr lang="zh-CN" altLang="en-US" dirty="0"/>
          </a:p>
        </p:txBody>
      </p:sp>
      <p:sp>
        <p:nvSpPr>
          <p:cNvPr id="13" name="Oval 12"/>
          <p:cNvSpPr/>
          <p:nvPr/>
        </p:nvSpPr>
        <p:spPr>
          <a:xfrm>
            <a:off x="3581400" y="25908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5486400" y="4334471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221253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823B"/>
                </a:solidFill>
              </a:rPr>
              <a:t>LDA /GGA</a:t>
            </a:r>
            <a:endParaRPr lang="zh-CN" altLang="en-US" dirty="0">
              <a:solidFill>
                <a:srgbClr val="00823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41058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823B"/>
                </a:solidFill>
              </a:rPr>
              <a:t>GW/BSE</a:t>
            </a:r>
            <a:endParaRPr lang="zh-CN" altLang="en-US" dirty="0">
              <a:solidFill>
                <a:srgbClr val="00823B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19400" y="4486871"/>
            <a:ext cx="381000" cy="36019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Oval 28"/>
          <p:cNvSpPr/>
          <p:nvPr/>
        </p:nvSpPr>
        <p:spPr>
          <a:xfrm>
            <a:off x="2590800" y="2581871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2819400" y="297453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130BAD"/>
                </a:solidFill>
              </a:rPr>
              <a:t>sp3s* TB</a:t>
            </a:r>
            <a:endParaRPr lang="zh-CN" altLang="en-US" dirty="0">
              <a:solidFill>
                <a:srgbClr val="130BA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442233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130BAD"/>
                </a:solidFill>
              </a:rPr>
              <a:t>sp3d5s* TB</a:t>
            </a:r>
            <a:endParaRPr lang="zh-CN" altLang="en-US" dirty="0">
              <a:solidFill>
                <a:srgbClr val="130BAD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8200" y="5410200"/>
            <a:ext cx="1447800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Device-level calculations are possible</a:t>
            </a:r>
            <a:endParaRPr lang="zh-CN" alt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61268" y="3805139"/>
            <a:ext cx="3953470" cy="7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38400" y="5740077"/>
            <a:ext cx="4648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76600" y="4715471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ym typeface="Wingdings" pitchFamily="2" charset="2"/>
              </a:rPr>
              <a:t>Depend on</a:t>
            </a:r>
          </a:p>
          <a:p>
            <a:r>
              <a:rPr lang="en-US" altLang="zh-CN" b="1" dirty="0" smtClean="0">
                <a:sym typeface="Wingdings" pitchFamily="2" charset="2"/>
              </a:rPr>
              <a:t>parameters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181600" y="307854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</a:t>
            </a:r>
            <a:r>
              <a:rPr lang="en-US" altLang="zh-CN" dirty="0" smtClean="0">
                <a:solidFill>
                  <a:srgbClr val="130BAD"/>
                </a:solidFill>
              </a:rPr>
              <a:t>Empirical TB </a:t>
            </a:r>
          </a:p>
          <a:p>
            <a:r>
              <a:rPr lang="en-US" altLang="zh-CN" dirty="0" smtClean="0"/>
              <a:t>        </a:t>
            </a:r>
            <a:r>
              <a:rPr lang="en-US" altLang="zh-CN" i="1" dirty="0" err="1" smtClean="0">
                <a:solidFill>
                  <a:srgbClr val="00823B"/>
                </a:solidFill>
              </a:rPr>
              <a:t>ab</a:t>
            </a:r>
            <a:r>
              <a:rPr lang="en-US" altLang="zh-CN" i="1" dirty="0" smtClean="0">
                <a:solidFill>
                  <a:srgbClr val="00823B"/>
                </a:solidFill>
              </a:rPr>
              <a:t>-initio</a:t>
            </a:r>
            <a:r>
              <a:rPr lang="en-US" altLang="zh-CN" dirty="0" smtClean="0">
                <a:solidFill>
                  <a:srgbClr val="00823B"/>
                </a:solidFill>
              </a:rPr>
              <a:t> methods</a:t>
            </a:r>
            <a:endParaRPr lang="zh-CN" altLang="en-US" dirty="0">
              <a:solidFill>
                <a:srgbClr val="00823B"/>
              </a:solidFill>
            </a:endParaRPr>
          </a:p>
        </p:txBody>
      </p:sp>
      <p:sp>
        <p:nvSpPr>
          <p:cNvPr id="36" name="Notched Right Arrow 35"/>
          <p:cNvSpPr/>
          <p:nvPr/>
        </p:nvSpPr>
        <p:spPr>
          <a:xfrm>
            <a:off x="5257800" y="3154740"/>
            <a:ext cx="435429" cy="228600"/>
          </a:xfrm>
          <a:prstGeom prst="notchedRightArrow">
            <a:avLst/>
          </a:prstGeom>
          <a:solidFill>
            <a:srgbClr val="130B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Notched Right Arrow 36"/>
          <p:cNvSpPr/>
          <p:nvPr/>
        </p:nvSpPr>
        <p:spPr>
          <a:xfrm>
            <a:off x="5257800" y="3459540"/>
            <a:ext cx="435429" cy="228600"/>
          </a:xfrm>
          <a:prstGeom prst="notchedRightArrow">
            <a:avLst/>
          </a:prstGeom>
          <a:solidFill>
            <a:srgbClr val="0082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ectangle 38"/>
          <p:cNvSpPr/>
          <p:nvPr/>
        </p:nvSpPr>
        <p:spPr>
          <a:xfrm>
            <a:off x="5029200" y="1524000"/>
            <a:ext cx="400141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Empirical Tight Binding </a:t>
            </a:r>
          </a:p>
          <a:p>
            <a:pPr algn="ctr"/>
            <a:r>
              <a:rPr lang="en-US" altLang="zh-CN" dirty="0" smtClean="0"/>
              <a:t>can be fast and accurate enough </a:t>
            </a:r>
            <a:endParaRPr lang="en-US" altLang="zh-CN" dirty="0" smtClean="0"/>
          </a:p>
          <a:p>
            <a:pPr algn="ctr"/>
            <a:r>
              <a:rPr lang="en-US" altLang="zh-CN" dirty="0" smtClean="0">
                <a:sym typeface="Wingdings" pitchFamily="2" charset="2"/>
              </a:rPr>
              <a:t> Easier for device level calculations</a:t>
            </a:r>
            <a:endParaRPr lang="en-US" altLang="zh-CN" dirty="0" smtClean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4" grpId="0" animBg="1"/>
      <p:bldP spid="33" grpId="0" animBg="1"/>
      <p:bldP spid="11" grpId="0"/>
      <p:bldP spid="12" grpId="0"/>
      <p:bldP spid="13" grpId="0" animBg="1"/>
      <p:bldP spid="14" grpId="0" animBg="1"/>
      <p:bldP spid="19" grpId="0"/>
      <p:bldP spid="20" grpId="0"/>
      <p:bldP spid="22" grpId="0" animBg="1"/>
      <p:bldP spid="29" grpId="0" animBg="1"/>
      <p:bldP spid="30" grpId="0"/>
      <p:bldP spid="31" grpId="0"/>
      <p:bldP spid="52" grpId="0" animBg="1"/>
      <p:bldP spid="24" grpId="0"/>
      <p:bldP spid="32" grpId="0"/>
      <p:bldP spid="36" grpId="0" animBg="1"/>
      <p:bldP spid="37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t" hangingPunct="1"/>
            <a:r>
              <a:rPr lang="en-US" dirty="0" smtClean="0"/>
              <a:t>Brief summary: empirical TB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i="1" dirty="0" err="1" smtClean="0"/>
              <a:t>ab</a:t>
            </a:r>
            <a:r>
              <a:rPr lang="en-US" i="1" dirty="0" smtClean="0"/>
              <a:t>-initio</a:t>
            </a:r>
            <a:r>
              <a:rPr lang="en-US" dirty="0" smtClean="0"/>
              <a:t> methods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09600" y="1620520"/>
          <a:ext cx="7772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327"/>
                <a:gridCol w="2512291"/>
                <a:gridCol w="2433782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Empirical TB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i="1" dirty="0" err="1" smtClean="0"/>
                        <a:t>Ab</a:t>
                      </a:r>
                      <a:r>
                        <a:rPr lang="en-US" altLang="zh-CN" i="1" dirty="0" smtClean="0"/>
                        <a:t>-initio</a:t>
                      </a:r>
                      <a:r>
                        <a:rPr lang="en-US" altLang="zh-CN" dirty="0" smtClean="0"/>
                        <a:t> methods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Computation</a:t>
                      </a:r>
                      <a:r>
                        <a:rPr lang="en-US" altLang="zh-CN" baseline="0" dirty="0" smtClean="0"/>
                        <a:t> load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light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heavy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Application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to quantum transport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Widely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demonstrated</a:t>
                      </a:r>
                      <a:r>
                        <a:rPr lang="en-US" altLang="zh-CN" baseline="0" dirty="0" smtClean="0"/>
                        <a:t> by some works.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Parameterization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Empirical</a:t>
                      </a:r>
                      <a:r>
                        <a:rPr lang="en-US" altLang="zh-CN" b="1" baseline="0" dirty="0" smtClean="0"/>
                        <a:t> 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Non-empirical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Explicit basis functions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Yes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62200" y="5562600"/>
            <a:ext cx="464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Issue:  How to get TB parameters for new materials?</a:t>
            </a:r>
            <a:endParaRPr lang="zh-CN" alt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1066800" y="4267200"/>
            <a:ext cx="6858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TB parameters of </a:t>
            </a:r>
            <a:r>
              <a:rPr lang="en-US" altLang="zh-CN" dirty="0" smtClean="0"/>
              <a:t>commonly used semiconductors </a:t>
            </a:r>
            <a:r>
              <a:rPr lang="en-US" altLang="zh-CN" dirty="0" smtClean="0"/>
              <a:t>are obtained.</a:t>
            </a:r>
          </a:p>
          <a:p>
            <a:r>
              <a:rPr lang="en-US" altLang="zh-CN" dirty="0" smtClean="0"/>
              <a:t>J. </a:t>
            </a:r>
            <a:r>
              <a:rPr lang="en-US" altLang="zh-CN" dirty="0" err="1" smtClean="0"/>
              <a:t>Jancu</a:t>
            </a:r>
            <a:r>
              <a:rPr lang="en-US" altLang="zh-CN" dirty="0" smtClean="0"/>
              <a:t>, et al., PRB 57 6493</a:t>
            </a:r>
          </a:p>
          <a:p>
            <a:r>
              <a:rPr lang="en-US" altLang="zh-CN" dirty="0" smtClean="0"/>
              <a:t>T. Boykin, et al., PRB 66 125207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get TB parameters for new materials?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752600"/>
            <a:ext cx="3733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By fitting to experimental band structures. 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Demonstrated working for many situations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4400" y="1752600"/>
            <a:ext cx="4038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i="1" dirty="0" err="1" smtClean="0">
                <a:solidFill>
                  <a:schemeClr val="tx1"/>
                </a:solidFill>
              </a:rPr>
              <a:t>Ab</a:t>
            </a:r>
            <a:r>
              <a:rPr lang="en-US" altLang="zh-CN" b="1" i="1" dirty="0" smtClean="0">
                <a:solidFill>
                  <a:schemeClr val="tx1"/>
                </a:solidFill>
              </a:rPr>
              <a:t>-initio</a:t>
            </a:r>
            <a:r>
              <a:rPr lang="en-US" altLang="zh-CN" b="1" dirty="0" smtClean="0">
                <a:solidFill>
                  <a:schemeClr val="tx1"/>
                </a:solidFill>
              </a:rPr>
              <a:t> calculations</a:t>
            </a:r>
          </a:p>
          <a:p>
            <a:r>
              <a:rPr lang="en-US" altLang="zh-CN" b="1" i="1" dirty="0" smtClean="0">
                <a:solidFill>
                  <a:schemeClr val="tx1"/>
                </a:solidFill>
              </a:rPr>
              <a:t>+ TB parameters construction</a:t>
            </a:r>
            <a:endParaRPr lang="en-US" altLang="zh-CN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343870"/>
            <a:ext cx="3733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Disadvantage: (for exotic materials)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 insufficient experimental data;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 TB basis </a:t>
            </a:r>
            <a:r>
              <a:rPr lang="en-US" altLang="zh-CN" dirty="0" smtClean="0">
                <a:solidFill>
                  <a:srgbClr val="FF0000"/>
                </a:solidFill>
              </a:rPr>
              <a:t>remains </a:t>
            </a:r>
            <a:r>
              <a:rPr lang="en-US" altLang="zh-CN" dirty="0" smtClean="0">
                <a:solidFill>
                  <a:srgbClr val="FF0000"/>
                </a:solidFill>
              </a:rPr>
              <a:t>unknown.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400" y="2743200"/>
            <a:ext cx="40386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Advantage: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tx1"/>
                </a:solidFill>
                <a:sym typeface="Wingdings" pitchFamily="2" charset="2"/>
              </a:rPr>
              <a:t> less empirical;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tx1"/>
                </a:solidFill>
                <a:sym typeface="Wingdings" pitchFamily="2" charset="2"/>
              </a:rPr>
              <a:t> can get TB Basis functions.</a:t>
            </a:r>
          </a:p>
          <a:p>
            <a:pPr marL="266700" indent="-266700">
              <a:buFont typeface="Wingdings"/>
              <a:buChar char="à"/>
            </a:pPr>
            <a:endParaRPr lang="en-US" altLang="zh-CN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266700" indent="-266700"/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Disadvantage: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Dependent on </a:t>
            </a:r>
            <a:r>
              <a:rPr lang="en-US" altLang="zh-CN" i="1" dirty="0" err="1" smtClean="0">
                <a:solidFill>
                  <a:srgbClr val="FF0000"/>
                </a:solidFill>
                <a:sym typeface="Wingdings" pitchFamily="2" charset="2"/>
              </a:rPr>
              <a:t>ab</a:t>
            </a:r>
            <a:r>
              <a:rPr lang="en-US" altLang="zh-CN" i="1" dirty="0" smtClean="0">
                <a:solidFill>
                  <a:srgbClr val="FF0000"/>
                </a:solidFill>
                <a:sym typeface="Wingdings" pitchFamily="2" charset="2"/>
              </a:rPr>
              <a:t>-initio</a:t>
            </a:r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 calculations.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24400" y="4724400"/>
            <a:ext cx="4038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0" indent="-266700">
              <a:buFont typeface="Wingdings"/>
              <a:buChar char="à"/>
            </a:pPr>
            <a:r>
              <a:rPr lang="en-US" altLang="zh-CN" dirty="0" smtClean="0">
                <a:sym typeface="Wingdings" pitchFamily="2" charset="2"/>
              </a:rPr>
              <a:t>Require reliable </a:t>
            </a:r>
            <a:r>
              <a:rPr lang="en-US" altLang="zh-CN" dirty="0" err="1" smtClean="0">
                <a:sym typeface="Wingdings" pitchFamily="2" charset="2"/>
              </a:rPr>
              <a:t>ab</a:t>
            </a:r>
            <a:r>
              <a:rPr lang="en-US" altLang="zh-CN" dirty="0" smtClean="0">
                <a:sym typeface="Wingdings" pitchFamily="2" charset="2"/>
              </a:rPr>
              <a:t>-initio calculations; </a:t>
            </a:r>
          </a:p>
          <a:p>
            <a:pPr marL="266700" indent="-266700"/>
            <a:r>
              <a:rPr lang="en-US" altLang="zh-CN" dirty="0" smtClean="0">
                <a:sym typeface="Wingdings" pitchFamily="2" charset="2"/>
              </a:rPr>
              <a:t>	GW / hybrid functional / </a:t>
            </a:r>
            <a:r>
              <a:rPr lang="en-US" altLang="zh-CN" dirty="0" err="1" smtClean="0">
                <a:sym typeface="Wingdings" pitchFamily="2" charset="2"/>
              </a:rPr>
              <a:t>bandgap</a:t>
            </a:r>
            <a:r>
              <a:rPr lang="en-US" altLang="zh-CN" dirty="0" smtClean="0">
                <a:sym typeface="Wingdings" pitchFamily="2" charset="2"/>
              </a:rPr>
              <a:t> correction;</a:t>
            </a:r>
            <a:endParaRPr lang="en-US" altLang="zh-CN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334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J. </a:t>
            </a:r>
            <a:r>
              <a:rPr lang="en-US" altLang="zh-CN" sz="1600" dirty="0" err="1" smtClean="0"/>
              <a:t>Jancu</a:t>
            </a:r>
            <a:r>
              <a:rPr lang="en-US" altLang="zh-CN" sz="1600" dirty="0" smtClean="0"/>
              <a:t>, etc, PRB 57 6493</a:t>
            </a:r>
          </a:p>
          <a:p>
            <a:r>
              <a:rPr lang="en-US" altLang="zh-CN" sz="1600" dirty="0" smtClean="0"/>
              <a:t>T. Boykin, etc, PRB 66 125207</a:t>
            </a:r>
            <a:endParaRPr lang="zh-CN" alt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14" name="Rectangle 13"/>
          <p:cNvSpPr/>
          <p:nvPr/>
        </p:nvSpPr>
        <p:spPr>
          <a:xfrm>
            <a:off x="973629" y="1274247"/>
            <a:ext cx="2593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0000"/>
                </a:solidFill>
              </a:rPr>
              <a:t>Traditional way: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2014" y="1296472"/>
            <a:ext cx="180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0000"/>
                </a:solidFill>
              </a:rPr>
              <a:t>This work: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0" grpId="0" animBg="1"/>
      <p:bldP spid="11" grpId="0" animBg="1"/>
      <p:bldP spid="13" grpId="0" animBg="1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542871"/>
            <a:ext cx="6477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Step:  </a:t>
            </a:r>
            <a:r>
              <a:rPr lang="en-US" i="1" dirty="0" err="1" smtClean="0"/>
              <a:t>ab</a:t>
            </a:r>
            <a:r>
              <a:rPr lang="en-US" i="1" dirty="0" smtClean="0"/>
              <a:t>-initio</a:t>
            </a:r>
            <a:r>
              <a:rPr lang="en-US" dirty="0" smtClean="0"/>
              <a:t> calculation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err="1" smtClean="0">
                <a:sym typeface="Wingdings" pitchFamily="2" charset="2"/>
              </a:rPr>
              <a:t>E</a:t>
            </a:r>
            <a:r>
              <a:rPr lang="en-US" i="1" baseline="-25000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i="1" dirty="0" smtClean="0">
                <a:sym typeface="Wingdings" pitchFamily="2" charset="2"/>
              </a:rPr>
              <a:t>k</a:t>
            </a:r>
            <a:r>
              <a:rPr lang="en-US" dirty="0" smtClean="0">
                <a:sym typeface="Wingdings" pitchFamily="2" charset="2"/>
              </a:rPr>
              <a:t>), </a:t>
            </a:r>
            <a:r>
              <a:rPr lang="el-GR" i="1" dirty="0" smtClean="0">
                <a:sym typeface="Wingdings" pitchFamily="2" charset="2"/>
              </a:rPr>
              <a:t>φ</a:t>
            </a:r>
            <a:r>
              <a:rPr lang="en-US" i="1" baseline="-25000" dirty="0" err="1" smtClean="0">
                <a:sym typeface="Wingdings" pitchFamily="2" charset="2"/>
              </a:rPr>
              <a:t>i,k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i="1" dirty="0" smtClean="0">
                <a:sym typeface="Wingdings" pitchFamily="2" charset="2"/>
              </a:rPr>
              <a:t>r</a:t>
            </a:r>
            <a:r>
              <a:rPr lang="en-US" dirty="0" smtClean="0">
                <a:sym typeface="Wingdings" pitchFamily="2" charset="2"/>
              </a:rPr>
              <a:t>), </a:t>
            </a:r>
            <a:r>
              <a:rPr lang="en-US" altLang="zh-CN" i="1" dirty="0" err="1" smtClean="0"/>
              <a:t>H</a:t>
            </a:r>
            <a:r>
              <a:rPr lang="en-US" altLang="zh-CN" i="1" baseline="-25000" dirty="0" err="1" smtClean="0"/>
              <a:t>ab</a:t>
            </a:r>
            <a:r>
              <a:rPr lang="en-US" altLang="zh-CN" i="1" baseline="-25000" dirty="0" smtClean="0"/>
              <a:t>-initio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657600"/>
            <a:ext cx="6553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2.  Step:</a:t>
            </a:r>
            <a:br>
              <a:rPr lang="en-US" b="1" dirty="0" smtClean="0"/>
            </a:br>
            <a:r>
              <a:rPr lang="en-US" dirty="0" smtClean="0"/>
              <a:t>Define analytical formula for TB basis functions</a:t>
            </a:r>
            <a:br>
              <a:rPr lang="en-US" dirty="0" smtClean="0"/>
            </a:br>
            <a:r>
              <a:rPr lang="en-US" i="1" dirty="0" smtClean="0">
                <a:sym typeface="Symbol"/>
              </a:rPr>
              <a:t></a:t>
            </a:r>
            <a:r>
              <a:rPr lang="en-US" i="1" baseline="-25000" dirty="0" err="1" smtClean="0"/>
              <a:t>n,l,m</a:t>
            </a:r>
            <a:r>
              <a:rPr lang="en-US" dirty="0" smtClean="0"/>
              <a:t> (</a:t>
            </a:r>
            <a:r>
              <a:rPr lang="en-US" i="1" dirty="0" smtClean="0"/>
              <a:t>r,</a:t>
            </a:r>
            <a:r>
              <a:rPr lang="en-US" i="1" dirty="0" smtClean="0">
                <a:sym typeface="Symbol"/>
              </a:rPr>
              <a:t></a:t>
            </a:r>
            <a:r>
              <a:rPr lang="en-US" i="1" dirty="0" smtClean="0"/>
              <a:t>,</a:t>
            </a:r>
            <a:r>
              <a:rPr lang="en-US" i="1" dirty="0" smtClean="0">
                <a:sym typeface="Symbol"/>
              </a:rPr>
              <a:t></a:t>
            </a:r>
            <a:r>
              <a:rPr lang="en-US" dirty="0" smtClean="0"/>
              <a:t>) </a:t>
            </a:r>
            <a:r>
              <a:rPr lang="en-US" i="1" dirty="0" smtClean="0"/>
              <a:t>= </a:t>
            </a:r>
            <a:r>
              <a:rPr lang="en-US" i="1" dirty="0" err="1" smtClean="0">
                <a:solidFill>
                  <a:srgbClr val="FF0000"/>
                </a:solidFill>
              </a:rPr>
              <a:t>R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n,l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i="1" dirty="0" err="1" smtClean="0">
                <a:solidFill>
                  <a:srgbClr val="130BAD"/>
                </a:solidFill>
              </a:rPr>
              <a:t>Y</a:t>
            </a:r>
            <a:r>
              <a:rPr lang="en-US" i="1" baseline="-25000" dirty="0" err="1" smtClean="0">
                <a:solidFill>
                  <a:srgbClr val="130BAD"/>
                </a:solidFill>
              </a:rPr>
              <a:t>l,m</a:t>
            </a:r>
            <a:r>
              <a:rPr lang="en-US" dirty="0" smtClean="0">
                <a:solidFill>
                  <a:srgbClr val="130BAD"/>
                </a:solidFill>
              </a:rPr>
              <a:t>(</a:t>
            </a:r>
            <a:r>
              <a:rPr lang="en-US" i="1" dirty="0" smtClean="0">
                <a:solidFill>
                  <a:srgbClr val="130BAD"/>
                </a:solidFill>
                <a:sym typeface="Symbol"/>
              </a:rPr>
              <a:t></a:t>
            </a:r>
            <a:r>
              <a:rPr lang="en-US" i="1" dirty="0" smtClean="0">
                <a:solidFill>
                  <a:srgbClr val="130BAD"/>
                </a:solidFill>
              </a:rPr>
              <a:t>,</a:t>
            </a:r>
            <a:r>
              <a:rPr lang="en-US" i="1" dirty="0" smtClean="0">
                <a:solidFill>
                  <a:srgbClr val="130BAD"/>
                </a:solidFill>
                <a:sym typeface="Symbol"/>
              </a:rPr>
              <a:t></a:t>
            </a:r>
            <a:r>
              <a:rPr lang="en-US" dirty="0" smtClean="0">
                <a:solidFill>
                  <a:srgbClr val="130BAD"/>
                </a:solidFill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130BAD"/>
                </a:solidFill>
              </a:rPr>
              <a:t>Y</a:t>
            </a:r>
            <a:r>
              <a:rPr lang="en-US" i="1" baseline="-25000" dirty="0" err="1" smtClean="0">
                <a:solidFill>
                  <a:srgbClr val="130BAD"/>
                </a:solidFill>
              </a:rPr>
              <a:t>l,m</a:t>
            </a:r>
            <a:r>
              <a:rPr lang="en-US" dirty="0" smtClean="0">
                <a:solidFill>
                  <a:srgbClr val="130BAD"/>
                </a:solidFill>
              </a:rPr>
              <a:t>(</a:t>
            </a:r>
            <a:r>
              <a:rPr lang="en-US" i="1" dirty="0" smtClean="0">
                <a:solidFill>
                  <a:srgbClr val="130BAD"/>
                </a:solidFill>
                <a:sym typeface="Symbol"/>
              </a:rPr>
              <a:t></a:t>
            </a:r>
            <a:r>
              <a:rPr lang="en-US" i="1" dirty="0" smtClean="0">
                <a:solidFill>
                  <a:srgbClr val="130BAD"/>
                </a:solidFill>
              </a:rPr>
              <a:t>,</a:t>
            </a:r>
            <a:r>
              <a:rPr lang="en-US" i="1" dirty="0" smtClean="0">
                <a:solidFill>
                  <a:srgbClr val="130BAD"/>
                </a:solidFill>
                <a:sym typeface="Symbol"/>
              </a:rPr>
              <a:t></a:t>
            </a:r>
            <a:r>
              <a:rPr lang="en-US" dirty="0" smtClean="0">
                <a:solidFill>
                  <a:srgbClr val="130BAD"/>
                </a:solidFill>
              </a:rPr>
              <a:t>) is </a:t>
            </a:r>
            <a:r>
              <a:rPr lang="en-US" altLang="zh-CN" dirty="0" err="1" smtClean="0">
                <a:solidFill>
                  <a:srgbClr val="130BAD"/>
                </a:solidFill>
              </a:rPr>
              <a:t>Tesseral</a:t>
            </a:r>
            <a:r>
              <a:rPr lang="en-US" altLang="zh-CN" dirty="0" smtClean="0">
                <a:solidFill>
                  <a:srgbClr val="130BAD"/>
                </a:solidFill>
              </a:rPr>
              <a:t> function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R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n,l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) is </a:t>
            </a:r>
            <a:r>
              <a:rPr lang="en-US" b="1" dirty="0" smtClean="0">
                <a:solidFill>
                  <a:srgbClr val="FF0000"/>
                </a:solidFill>
              </a:rPr>
              <a:t>to be </a:t>
            </a:r>
            <a:r>
              <a:rPr lang="en-US" b="1" dirty="0" err="1" smtClean="0">
                <a:solidFill>
                  <a:srgbClr val="FF0000"/>
                </a:solidFill>
              </a:rPr>
              <a:t>parametrized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1" name="Picture 3" descr="C:\Users\tanyaohua\Desktop\figure\fig_mapping\01_26_2012_for_publication\Si_ABINIT_corrected.png"/>
          <p:cNvPicPr>
            <a:picLocks noChangeAspect="1" noChangeArrowheads="1"/>
          </p:cNvPicPr>
          <p:nvPr/>
        </p:nvPicPr>
        <p:blipFill>
          <a:blip r:embed="rId3" cstate="print"/>
          <a:srcRect l="5219" t="5850" r="8671" b="6399"/>
          <a:stretch>
            <a:fillRect/>
          </a:stretch>
        </p:blipFill>
        <p:spPr bwMode="auto">
          <a:xfrm>
            <a:off x="76200" y="1981200"/>
            <a:ext cx="5715000" cy="450965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90800" y="3581400"/>
            <a:ext cx="1752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err="1" smtClean="0"/>
              <a:t>Ab</a:t>
            </a:r>
            <a:r>
              <a:rPr lang="en-US" i="1" dirty="0" smtClean="0"/>
              <a:t>-initio</a:t>
            </a:r>
            <a:r>
              <a:rPr lang="en-US" dirty="0" smtClean="0"/>
              <a:t> band structure </a:t>
            </a:r>
            <a:r>
              <a:rPr lang="en-US" altLang="zh-CN" i="1" dirty="0" err="1" smtClean="0">
                <a:sym typeface="Wingdings" pitchFamily="2" charset="2"/>
              </a:rPr>
              <a:t>E</a:t>
            </a:r>
            <a:r>
              <a:rPr lang="en-US" altLang="zh-CN" i="1" baseline="-25000" dirty="0" err="1" smtClean="0">
                <a:sym typeface="Wingdings" pitchFamily="2" charset="2"/>
              </a:rPr>
              <a:t>i</a:t>
            </a:r>
            <a:r>
              <a:rPr lang="en-US" altLang="zh-CN" dirty="0" smtClean="0">
                <a:sym typeface="Wingdings" pitchFamily="2" charset="2"/>
              </a:rPr>
              <a:t>(</a:t>
            </a:r>
            <a:r>
              <a:rPr lang="en-US" altLang="zh-CN" i="1" dirty="0" smtClean="0">
                <a:sym typeface="Wingdings" pitchFamily="2" charset="2"/>
              </a:rPr>
              <a:t>k</a:t>
            </a:r>
            <a:r>
              <a:rPr lang="en-US" altLang="zh-CN" dirty="0" smtClean="0">
                <a:sym typeface="Wingdings" pitchFamily="2" charset="2"/>
              </a:rPr>
              <a:t>)</a:t>
            </a:r>
            <a:endParaRPr lang="en-US" dirty="0"/>
          </a:p>
        </p:txBody>
      </p:sp>
      <p:pic>
        <p:nvPicPr>
          <p:cNvPr id="1026" name="Picture 2" descr="D:\Work\Tex\Office_File\2012_05_14_report\IWCE_Slides\figure\WF_contour.png"/>
          <p:cNvPicPr>
            <a:picLocks noChangeAspect="1" noChangeArrowheads="1"/>
          </p:cNvPicPr>
          <p:nvPr/>
        </p:nvPicPr>
        <p:blipFill>
          <a:blip r:embed="rId4" cstate="print"/>
          <a:srcRect t="4660" r="6383" b="-181"/>
          <a:stretch>
            <a:fillRect/>
          </a:stretch>
        </p:blipFill>
        <p:spPr bwMode="auto">
          <a:xfrm>
            <a:off x="5791200" y="1981200"/>
            <a:ext cx="3352800" cy="3124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629400" y="5193268"/>
            <a:ext cx="25146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Wave functions </a:t>
            </a:r>
            <a:r>
              <a:rPr lang="el-GR" altLang="zh-CN" i="1" dirty="0" smtClean="0">
                <a:sym typeface="Wingdings" pitchFamily="2" charset="2"/>
              </a:rPr>
              <a:t>φ</a:t>
            </a:r>
            <a:r>
              <a:rPr lang="en-US" altLang="zh-CN" i="1" baseline="-25000" dirty="0" err="1" smtClean="0">
                <a:sym typeface="Wingdings" pitchFamily="2" charset="2"/>
              </a:rPr>
              <a:t>i,k</a:t>
            </a:r>
            <a:r>
              <a:rPr lang="en-US" altLang="zh-CN" dirty="0" smtClean="0">
                <a:sym typeface="Wingdings" pitchFamily="2" charset="2"/>
              </a:rPr>
              <a:t>(</a:t>
            </a:r>
            <a:r>
              <a:rPr lang="en-US" altLang="zh-CN" i="1" dirty="0" smtClean="0">
                <a:sym typeface="Wingdings" pitchFamily="2" charset="2"/>
              </a:rPr>
              <a:t>r</a:t>
            </a:r>
            <a:r>
              <a:rPr lang="en-US" altLang="zh-CN" dirty="0" smtClean="0">
                <a:sym typeface="Wingdings" pitchFamily="2" charset="2"/>
              </a:rPr>
              <a:t>)</a:t>
            </a:r>
            <a:endParaRPr lang="en-US" dirty="0"/>
          </a:p>
        </p:txBody>
      </p:sp>
      <p:pic>
        <p:nvPicPr>
          <p:cNvPr id="15" name="Picture 6" descr="D:\Work\Tex\Office_File\2012_05_14_report\IWCE_Slides\figure\Orbitals.png"/>
          <p:cNvPicPr>
            <a:picLocks noChangeAspect="1" noChangeArrowheads="1"/>
          </p:cNvPicPr>
          <p:nvPr/>
        </p:nvPicPr>
        <p:blipFill>
          <a:blip r:embed="rId5" cstate="print"/>
          <a:srcRect l="6999" t="2151" r="6212" b="16092"/>
          <a:stretch>
            <a:fillRect/>
          </a:stretch>
        </p:blipFill>
        <p:spPr bwMode="auto">
          <a:xfrm>
            <a:off x="2217821" y="2057400"/>
            <a:ext cx="5097379" cy="31242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038600" y="1524000"/>
            <a:ext cx="158408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i="1" dirty="0" err="1" smtClean="0">
                <a:solidFill>
                  <a:srgbClr val="130BAD"/>
                </a:solidFill>
              </a:rPr>
              <a:t>Y</a:t>
            </a:r>
            <a:r>
              <a:rPr lang="en-US" altLang="zh-CN" sz="2800" i="1" baseline="-25000" dirty="0" err="1" smtClean="0">
                <a:solidFill>
                  <a:srgbClr val="130BAD"/>
                </a:solidFill>
              </a:rPr>
              <a:t>l,m</a:t>
            </a:r>
            <a:r>
              <a:rPr lang="en-US" altLang="zh-CN" sz="2800" dirty="0" smtClean="0">
                <a:solidFill>
                  <a:srgbClr val="130BAD"/>
                </a:solidFill>
              </a:rPr>
              <a:t>(</a:t>
            </a:r>
            <a:r>
              <a:rPr lang="en-US" altLang="zh-CN" sz="2800" i="1" dirty="0" smtClean="0">
                <a:solidFill>
                  <a:srgbClr val="130BAD"/>
                </a:solidFill>
                <a:sym typeface="Symbol"/>
              </a:rPr>
              <a:t></a:t>
            </a:r>
            <a:r>
              <a:rPr lang="en-US" altLang="zh-CN" sz="2800" i="1" dirty="0" smtClean="0">
                <a:solidFill>
                  <a:srgbClr val="130BAD"/>
                </a:solidFill>
              </a:rPr>
              <a:t>,</a:t>
            </a:r>
            <a:r>
              <a:rPr lang="en-US" altLang="zh-CN" sz="2800" i="1" dirty="0" smtClean="0">
                <a:solidFill>
                  <a:srgbClr val="130BAD"/>
                </a:solidFill>
                <a:sym typeface="Symbol"/>
              </a:rPr>
              <a:t></a:t>
            </a:r>
            <a:r>
              <a:rPr lang="en-US" altLang="zh-CN" sz="2800" dirty="0" smtClean="0">
                <a:solidFill>
                  <a:srgbClr val="130BAD"/>
                </a:solidFill>
              </a:rPr>
              <a:t>) </a:t>
            </a:r>
            <a:endParaRPr lang="zh-CN" altLang="en-US" sz="28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-2.59259E-6 L -0.17083 -0.21759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1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2375 -0.2025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1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486 L -0.35416 -0.4395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-2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3333 -0.1055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12951 0.32777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6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4033 0.5840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(continue)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334869"/>
            <a:ext cx="6553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b="1" dirty="0" smtClean="0"/>
              <a:t>Step: </a:t>
            </a:r>
            <a:r>
              <a:rPr lang="en-US" dirty="0" smtClean="0"/>
              <a:t>Parameterize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n,l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</a:p>
          <a:p>
            <a:pPr marL="342900" indent="-342900"/>
            <a:r>
              <a:rPr lang="en-US" altLang="zh-CN" i="1" dirty="0" smtClean="0"/>
              <a:t>      </a:t>
            </a:r>
            <a:r>
              <a:rPr lang="en-US" altLang="zh-CN" dirty="0" smtClean="0"/>
              <a:t>get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transform matrix </a:t>
            </a:r>
            <a:r>
              <a:rPr lang="en-US" altLang="zh-CN" i="1" dirty="0" smtClean="0"/>
              <a:t>U: </a:t>
            </a:r>
            <a:r>
              <a:rPr lang="en-US" altLang="zh-CN" i="1" dirty="0" err="1" smtClean="0"/>
              <a:t>ab</a:t>
            </a:r>
            <a:r>
              <a:rPr lang="en-US" altLang="zh-CN" i="1" dirty="0" smtClean="0"/>
              <a:t>-initio </a:t>
            </a:r>
            <a:r>
              <a:rPr lang="en-US" altLang="zh-CN" dirty="0" smtClean="0"/>
              <a:t>basis </a:t>
            </a:r>
            <a:r>
              <a:rPr lang="en-US" altLang="zh-CN" dirty="0" smtClean="0">
                <a:sym typeface="Wingdings" pitchFamily="2" charset="2"/>
              </a:rPr>
              <a:t> TB </a:t>
            </a:r>
            <a:r>
              <a:rPr lang="en-US" altLang="zh-CN" dirty="0" err="1" smtClean="0">
                <a:sym typeface="Wingdings" pitchFamily="2" charset="2"/>
              </a:rPr>
              <a:t>basis</a:t>
            </a:r>
            <a:r>
              <a:rPr lang="en-US" altLang="zh-CN" i="1" dirty="0" err="1" smtClean="0">
                <a:sym typeface="Symbol"/>
              </a:rPr>
              <a:t></a:t>
            </a:r>
            <a:r>
              <a:rPr lang="en-US" altLang="zh-CN" i="1" baseline="-25000" dirty="0" err="1" smtClean="0"/>
              <a:t>n,l,m</a:t>
            </a:r>
            <a:r>
              <a:rPr lang="en-US" altLang="zh-CN" dirty="0" smtClean="0"/>
              <a:t>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9600" y="2000071"/>
            <a:ext cx="6553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4.  Step: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dirty="0" smtClean="0"/>
              <a:t>basis transformation (</a:t>
            </a:r>
            <a:r>
              <a:rPr lang="en-US" dirty="0" smtClean="0"/>
              <a:t>low rank approximation):</a:t>
            </a:r>
          </a:p>
          <a:p>
            <a:pPr marL="342900" indent="-342900" algn="ctr"/>
            <a:r>
              <a:rPr lang="en-US" i="1" dirty="0" err="1" smtClean="0"/>
              <a:t>H</a:t>
            </a:r>
            <a:r>
              <a:rPr lang="en-US" i="1" baseline="-25000" dirty="0" err="1" smtClean="0"/>
              <a:t>ab</a:t>
            </a:r>
            <a:r>
              <a:rPr lang="en-US" i="1" baseline="-25000" dirty="0" smtClean="0"/>
              <a:t>-initio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H</a:t>
            </a:r>
            <a:r>
              <a:rPr lang="en-US" i="1" baseline="-25000" dirty="0" smtClean="0">
                <a:sym typeface="Wingdings" pitchFamily="2" charset="2"/>
              </a:rPr>
              <a:t>TB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Approximate </a:t>
            </a:r>
            <a:r>
              <a:rPr lang="en-US" i="1" dirty="0" smtClean="0">
                <a:sym typeface="Wingdings" pitchFamily="2" charset="2"/>
              </a:rPr>
              <a:t>H</a:t>
            </a:r>
            <a:r>
              <a:rPr lang="en-US" i="1" baseline="-25000" dirty="0" smtClean="0">
                <a:sym typeface="Wingdings" pitchFamily="2" charset="2"/>
              </a:rPr>
              <a:t>TB</a:t>
            </a:r>
            <a:r>
              <a:rPr lang="en-US" dirty="0" smtClean="0"/>
              <a:t>  by two center integrals;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200400"/>
            <a:ext cx="6553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b="1" dirty="0" smtClean="0"/>
              <a:t>Step:</a:t>
            </a:r>
          </a:p>
          <a:p>
            <a:pPr marL="342900" indent="-342900"/>
            <a:r>
              <a:rPr lang="en-US" b="1" dirty="0" smtClean="0"/>
              <a:t>	</a:t>
            </a:r>
            <a:r>
              <a:rPr lang="en-US" dirty="0" smtClean="0"/>
              <a:t>Compare the TB results (band structure, wave functions) to </a:t>
            </a:r>
            <a:r>
              <a:rPr lang="en-US" i="1" dirty="0" err="1" smtClean="0"/>
              <a:t>ab</a:t>
            </a:r>
            <a:r>
              <a:rPr lang="en-US" i="1" dirty="0" smtClean="0"/>
              <a:t>-initio</a:t>
            </a:r>
            <a:r>
              <a:rPr lang="en-US" dirty="0" smtClean="0"/>
              <a:t> results; Measure the overlaps of basis functions;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86000" y="4495800"/>
            <a:ext cx="1143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05201" y="4191000"/>
            <a:ext cx="1142999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24400" y="4191000"/>
            <a:ext cx="4572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57800" y="4648200"/>
            <a:ext cx="605155" cy="2689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43600" y="4495800"/>
            <a:ext cx="571800" cy="571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 descr="C:\Documents and Settings\tanyaohua\My Documents\Downloads\CodeCogsEqn (31).png"/>
          <p:cNvPicPr>
            <a:picLocks noChangeAspect="1" noChangeArrowheads="1"/>
          </p:cNvPicPr>
          <p:nvPr/>
        </p:nvPicPr>
        <p:blipFill>
          <a:blip r:embed="rId2" cstate="print"/>
          <a:srcRect r="43333" b="-11944"/>
          <a:stretch>
            <a:fillRect/>
          </a:stretch>
        </p:blipFill>
        <p:spPr bwMode="auto">
          <a:xfrm>
            <a:off x="5905200" y="4724400"/>
            <a:ext cx="1149262" cy="270415"/>
          </a:xfrm>
          <a:prstGeom prst="rect">
            <a:avLst/>
          </a:prstGeom>
          <a:noFill/>
        </p:spPr>
      </p:pic>
      <p:pic>
        <p:nvPicPr>
          <p:cNvPr id="15" name="Picture 5" descr="C:\Documents and Settings\tanyaohua\My Documents\Downloads\CodeCogsEqn (31).png"/>
          <p:cNvPicPr>
            <a:picLocks noChangeAspect="1" noChangeArrowheads="1"/>
          </p:cNvPicPr>
          <p:nvPr/>
        </p:nvPicPr>
        <p:blipFill>
          <a:blip r:embed="rId2" cstate="print"/>
          <a:srcRect l="73333"/>
          <a:stretch>
            <a:fillRect/>
          </a:stretch>
        </p:blipFill>
        <p:spPr bwMode="auto">
          <a:xfrm>
            <a:off x="8343600" y="4648200"/>
            <a:ext cx="540829" cy="241562"/>
          </a:xfrm>
          <a:prstGeom prst="rect">
            <a:avLst/>
          </a:prstGeom>
          <a:noFill/>
        </p:spPr>
      </p:pic>
      <p:pic>
        <p:nvPicPr>
          <p:cNvPr id="16" name="Picture 7" descr="C:\Documents and Settings\tanyaohua\My Documents\Downloads\CodeCogsEqn (33).png"/>
          <p:cNvPicPr>
            <a:picLocks noChangeAspect="1" noChangeArrowheads="1"/>
          </p:cNvPicPr>
          <p:nvPr/>
        </p:nvPicPr>
        <p:blipFill>
          <a:blip r:embed="rId3" cstate="print"/>
          <a:srcRect l="47059" t="-7658" r="29412"/>
          <a:stretch>
            <a:fillRect/>
          </a:stretch>
        </p:blipFill>
        <p:spPr bwMode="auto">
          <a:xfrm>
            <a:off x="5067000" y="4495800"/>
            <a:ext cx="270415" cy="338019"/>
          </a:xfrm>
          <a:prstGeom prst="rect">
            <a:avLst/>
          </a:prstGeom>
          <a:noFill/>
        </p:spPr>
      </p:pic>
      <p:pic>
        <p:nvPicPr>
          <p:cNvPr id="17" name="Picture 7" descr="C:\Documents and Settings\tanyaohua\My Documents\Downloads\CodeCogsEqn (33).png"/>
          <p:cNvPicPr>
            <a:picLocks noChangeAspect="1" noChangeArrowheads="1"/>
          </p:cNvPicPr>
          <p:nvPr/>
        </p:nvPicPr>
        <p:blipFill>
          <a:blip r:embed="rId3" cstate="print"/>
          <a:srcRect l="70588" t="-7658"/>
          <a:stretch>
            <a:fillRect/>
          </a:stretch>
        </p:blipFill>
        <p:spPr bwMode="auto">
          <a:xfrm>
            <a:off x="7200600" y="4495800"/>
            <a:ext cx="338019" cy="338019"/>
          </a:xfrm>
          <a:prstGeom prst="rect">
            <a:avLst/>
          </a:prstGeom>
          <a:noFill/>
        </p:spPr>
      </p:pic>
      <p:sp>
        <p:nvSpPr>
          <p:cNvPr id="18" name="Curved Left Arrow 17"/>
          <p:cNvSpPr/>
          <p:nvPr/>
        </p:nvSpPr>
        <p:spPr>
          <a:xfrm flipV="1">
            <a:off x="7239000" y="1524000"/>
            <a:ext cx="609600" cy="22098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5365727"/>
            <a:ext cx="6477000" cy="29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 t="40817"/>
          <a:stretch>
            <a:fillRect/>
          </a:stretch>
        </p:blipFill>
        <p:spPr bwMode="auto">
          <a:xfrm>
            <a:off x="609600" y="5638800"/>
            <a:ext cx="4114800" cy="89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4800600" y="5791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J. Slater &amp; </a:t>
            </a:r>
            <a:r>
              <a:rPr lang="en-US" altLang="zh-CN" sz="1600" dirty="0" err="1" smtClean="0"/>
              <a:t>G.Koster</a:t>
            </a:r>
            <a:r>
              <a:rPr lang="en-US" altLang="zh-CN" sz="1600" dirty="0" smtClean="0"/>
              <a:t> PR. 94,1498(1964)</a:t>
            </a:r>
          </a:p>
          <a:p>
            <a:r>
              <a:rPr lang="en-US" altLang="zh-CN" sz="1600" dirty="0" smtClean="0"/>
              <a:t>A. </a:t>
            </a:r>
            <a:r>
              <a:rPr lang="en-US" altLang="zh-CN" sz="1600" dirty="0" err="1" smtClean="0"/>
              <a:t>Podolskiy</a:t>
            </a:r>
            <a:r>
              <a:rPr lang="en-US" altLang="zh-CN" sz="1600" dirty="0" smtClean="0"/>
              <a:t> &amp; P. </a:t>
            </a:r>
            <a:r>
              <a:rPr lang="en-US" altLang="zh-CN" sz="1600" dirty="0" err="1" smtClean="0"/>
              <a:t>Vogl</a:t>
            </a:r>
            <a:r>
              <a:rPr lang="en-US" altLang="zh-CN" sz="1600" dirty="0" smtClean="0"/>
              <a:t> PRB 69, 233101 (2004) </a:t>
            </a:r>
            <a:endParaRPr lang="zh-CN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696200" y="21336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Iteratively optimize the TB results</a:t>
            </a:r>
            <a:endParaRPr lang="zh-CN" alt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pic>
        <p:nvPicPr>
          <p:cNvPr id="21" name="Picture 2" descr="C:\Documents and Settings\tanyaohua\My Documents\Downloads\CodeCogsEqn (3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43400"/>
            <a:ext cx="457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31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Work\Tex\Office_File\2012_05_14_report\IWCE_Slides\figure\Si_TB_pub_correctbandgap_abinit_DOS.png"/>
          <p:cNvPicPr>
            <a:picLocks noChangeAspect="1" noChangeArrowheads="1"/>
          </p:cNvPicPr>
          <p:nvPr/>
        </p:nvPicPr>
        <p:blipFill>
          <a:blip r:embed="rId2" cstate="print"/>
          <a:srcRect l="1068" t="5850" r="3872" b="3473"/>
          <a:stretch>
            <a:fillRect/>
          </a:stretch>
        </p:blipFill>
        <p:spPr bwMode="auto">
          <a:xfrm>
            <a:off x="1981200" y="1295400"/>
            <a:ext cx="6934200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Band structure of Silicon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447800"/>
            <a:ext cx="21336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The Silicon is parameterized using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nearest neighbor sp3d5s* model.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60592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ABINIT is used to perform the DFT calculations</a:t>
            </a:r>
          </a:p>
          <a:p>
            <a:r>
              <a:rPr lang="en-US" dirty="0" smtClean="0"/>
              <a:t>Band gap is corrected by applying scissor operator </a:t>
            </a:r>
            <a:endParaRPr lang="en-US" dirty="0"/>
          </a:p>
        </p:txBody>
      </p:sp>
      <p:pic>
        <p:nvPicPr>
          <p:cNvPr id="1026" name="Picture 2" descr="D:\Work\Tex\Office_File\2012_05_14_report\IWCE_Slides\figure\silicon_unit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1643114" cy="14478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514600" y="1371600"/>
            <a:ext cx="4648200" cy="1371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4267200"/>
            <a:ext cx="4648200" cy="1371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90800" y="4495800"/>
            <a:ext cx="4495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Most of the important bands agree with the DFT result!</a:t>
            </a:r>
            <a:endParaRPr lang="zh-CN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467600" y="4267200"/>
            <a:ext cx="1447800" cy="1371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67600" y="1371600"/>
            <a:ext cx="1447800" cy="1371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6C026-86B1-4591-95D2-66DC0082D902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12" grpId="1" animBg="1"/>
      <p:bldP spid="10" grpId="1" animBg="1"/>
      <p:bldP spid="13" grpId="1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Basis functions and wave functions of Silicon</a:t>
            </a:r>
            <a:endParaRPr lang="zh-CN" altLang="en-US" dirty="0"/>
          </a:p>
        </p:txBody>
      </p:sp>
      <p:pic>
        <p:nvPicPr>
          <p:cNvPr id="1029" name="Picture 5" descr="C:\Users\tanyaohua\Desktop\figure\fig_mapping\04_19_2012\Si_WF_cmp_vb1.png"/>
          <p:cNvPicPr>
            <a:picLocks noChangeAspect="1" noChangeArrowheads="1"/>
          </p:cNvPicPr>
          <p:nvPr/>
        </p:nvPicPr>
        <p:blipFill>
          <a:blip r:embed="rId2" cstate="print"/>
          <a:srcRect t="4600" r="5613" b="1095"/>
          <a:stretch>
            <a:fillRect/>
          </a:stretch>
        </p:blipFill>
        <p:spPr bwMode="auto">
          <a:xfrm>
            <a:off x="4267200" y="1676400"/>
            <a:ext cx="4038600" cy="3581400"/>
          </a:xfrm>
          <a:prstGeom prst="rect">
            <a:avLst/>
          </a:prstGeom>
          <a:noFill/>
        </p:spPr>
      </p:pic>
      <p:pic>
        <p:nvPicPr>
          <p:cNvPr id="1034" name="Picture 10" descr="D:\Work\Tex\Office_File\2012_05_14_report\IWCE_Slides\figure\Si_Basis_1.png"/>
          <p:cNvPicPr>
            <a:picLocks noChangeAspect="1" noChangeArrowheads="1"/>
          </p:cNvPicPr>
          <p:nvPr/>
        </p:nvPicPr>
        <p:blipFill>
          <a:blip r:embed="rId3" cstate="print"/>
          <a:srcRect l="10490" t="7056" r="13979" b="12981"/>
          <a:stretch>
            <a:fillRect/>
          </a:stretch>
        </p:blipFill>
        <p:spPr bwMode="auto">
          <a:xfrm>
            <a:off x="228600" y="1752600"/>
            <a:ext cx="3810000" cy="3657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29200" y="12440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Real space WFs of top most valence bands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33684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Si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433684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Si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432517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Si</a:t>
            </a:r>
            <a:endParaRPr lang="zh-CN" alt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85800" y="1371600"/>
            <a:ext cx="3642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Radial parts of TB Basis functions</a:t>
            </a:r>
            <a:endParaRPr lang="en-US" dirty="0"/>
          </a:p>
        </p:txBody>
      </p:sp>
      <p:pic>
        <p:nvPicPr>
          <p:cNvPr id="15" name="Picture 2" descr="D:\Work\Tex\Office_File\2012_05_14_report\IWCE_Slides\figure\silicon_unitc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486" y="1524000"/>
            <a:ext cx="1643114" cy="1447800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 flipV="1">
            <a:off x="7467600" y="1676400"/>
            <a:ext cx="1295400" cy="1143000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696200" y="2438400"/>
            <a:ext cx="228600" cy="228600"/>
          </a:xfrm>
          <a:prstGeom prst="ellipse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Oval 25"/>
          <p:cNvSpPr/>
          <p:nvPr/>
        </p:nvSpPr>
        <p:spPr>
          <a:xfrm>
            <a:off x="8686800" y="1600200"/>
            <a:ext cx="228600" cy="228600"/>
          </a:xfrm>
          <a:prstGeom prst="ellipse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Oval 26"/>
          <p:cNvSpPr/>
          <p:nvPr/>
        </p:nvSpPr>
        <p:spPr>
          <a:xfrm>
            <a:off x="7391400" y="2667000"/>
            <a:ext cx="228600" cy="228600"/>
          </a:xfrm>
          <a:prstGeom prst="ellipse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5505271"/>
            <a:ext cx="3962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TB Basis functions are obtained; 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US" altLang="zh-CN" dirty="0" smtClean="0"/>
              <a:t> Selected TB </a:t>
            </a:r>
            <a:r>
              <a:rPr lang="en-US" altLang="zh-CN" dirty="0" err="1" smtClean="0"/>
              <a:t>eigen</a:t>
            </a:r>
            <a:r>
              <a:rPr lang="en-US" altLang="zh-CN" dirty="0" smtClean="0"/>
              <a:t> states are fitted to the corresponding DFT </a:t>
            </a:r>
            <a:r>
              <a:rPr lang="en-US" altLang="zh-CN" dirty="0" err="1" smtClean="0"/>
              <a:t>eigen</a:t>
            </a:r>
            <a:r>
              <a:rPr lang="en-US" altLang="zh-CN" dirty="0" smtClean="0"/>
              <a:t> states. 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5486400"/>
            <a:ext cx="1676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Properties beyond traditional Empirical TB</a:t>
            </a:r>
            <a:endParaRPr lang="zh-CN" altLang="en-US" dirty="0"/>
          </a:p>
        </p:txBody>
      </p:sp>
      <p:sp>
        <p:nvSpPr>
          <p:cNvPr id="22" name="Right Brace 21"/>
          <p:cNvSpPr/>
          <p:nvPr/>
        </p:nvSpPr>
        <p:spPr>
          <a:xfrm>
            <a:off x="5638800" y="5562600"/>
            <a:ext cx="381000" cy="1066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Oval 22"/>
          <p:cNvSpPr/>
          <p:nvPr/>
        </p:nvSpPr>
        <p:spPr>
          <a:xfrm>
            <a:off x="4953000" y="2057400"/>
            <a:ext cx="685800" cy="1828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3352800"/>
            <a:ext cx="18288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High probability 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n-US" altLang="zh-CN" dirty="0" smtClean="0"/>
              <a:t> Si-Si bond</a:t>
            </a:r>
            <a:endParaRPr lang="zh-CN" alt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6C026-86B1-4591-95D2-66DC0082D902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11" grpId="0"/>
      <p:bldP spid="25" grpId="0" animBg="1"/>
      <p:bldP spid="26" grpId="0" animBg="1"/>
      <p:bldP spid="2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14105</TotalTime>
  <Words>736</Words>
  <Application>Microsoft Office PowerPoint</Application>
  <PresentationFormat>On-screen Show (4:3)</PresentationFormat>
  <Paragraphs>191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nanoHUB-v2</vt:lpstr>
      <vt:lpstr>1_nanoHUB-v2</vt:lpstr>
      <vt:lpstr>  Generation of Empirical Tight Binding Parameters from ab-initio simulations</vt:lpstr>
      <vt:lpstr>Motivation</vt:lpstr>
      <vt:lpstr>simulation time and accuracy</vt:lpstr>
      <vt:lpstr>Brief summary: empirical TB vs ab-initio methods</vt:lpstr>
      <vt:lpstr>How to get TB parameters for new materials?</vt:lpstr>
      <vt:lpstr>Method</vt:lpstr>
      <vt:lpstr>Method (continue)</vt:lpstr>
      <vt:lpstr>Band structure of Silicon</vt:lpstr>
      <vt:lpstr>Basis functions and wave functions of Silicon</vt:lpstr>
      <vt:lpstr>band structure of bulk MgO</vt:lpstr>
      <vt:lpstr>Strained Silicon</vt:lpstr>
      <vt:lpstr>conclusion</vt:lpstr>
      <vt:lpstr>Slide 13</vt:lpstr>
      <vt:lpstr>Si TB Parameters</vt:lpstr>
      <vt:lpstr>Appendix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the low rank approximation T</dc:title>
  <dc:creator>tanyaohua</dc:creator>
  <cp:lastModifiedBy>tyh</cp:lastModifiedBy>
  <cp:revision>1837</cp:revision>
  <dcterms:created xsi:type="dcterms:W3CDTF">2011-02-09T15:12:25Z</dcterms:created>
  <dcterms:modified xsi:type="dcterms:W3CDTF">2012-05-24T14:39:13Z</dcterms:modified>
</cp:coreProperties>
</file>